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57" r:id="rId13"/>
    <p:sldId id="258" r:id="rId14"/>
    <p:sldId id="259" r:id="rId15"/>
    <p:sldId id="260" r:id="rId16"/>
    <p:sldId id="261" r:id="rId17"/>
    <p:sldId id="262" r:id="rId18"/>
    <p:sldId id="26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D936-BD5C-4393-8688-BC8B1A399278}" type="datetimeFigureOut">
              <a:rPr lang="en-US" smtClean="0"/>
              <a:t>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AA752-4856-4FB2-91D0-59B4DA6D8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44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D936-BD5C-4393-8688-BC8B1A399278}" type="datetimeFigureOut">
              <a:rPr lang="en-US" smtClean="0"/>
              <a:t>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AA752-4856-4FB2-91D0-59B4DA6D8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184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D936-BD5C-4393-8688-BC8B1A399278}" type="datetimeFigureOut">
              <a:rPr lang="en-US" smtClean="0"/>
              <a:t>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AA752-4856-4FB2-91D0-59B4DA6D8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428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D936-BD5C-4393-8688-BC8B1A399278}" type="datetimeFigureOut">
              <a:rPr lang="en-US" smtClean="0"/>
              <a:t>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AA752-4856-4FB2-91D0-59B4DA6D8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881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D936-BD5C-4393-8688-BC8B1A399278}" type="datetimeFigureOut">
              <a:rPr lang="en-US" smtClean="0"/>
              <a:t>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AA752-4856-4FB2-91D0-59B4DA6D8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10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D936-BD5C-4393-8688-BC8B1A399278}" type="datetimeFigureOut">
              <a:rPr lang="en-US" smtClean="0"/>
              <a:t>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AA752-4856-4FB2-91D0-59B4DA6D8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807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D936-BD5C-4393-8688-BC8B1A399278}" type="datetimeFigureOut">
              <a:rPr lang="en-US" smtClean="0"/>
              <a:t>1/8/2018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AA752-4856-4FB2-91D0-59B4DA6D8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835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D936-BD5C-4393-8688-BC8B1A399278}" type="datetimeFigureOut">
              <a:rPr lang="en-US" smtClean="0"/>
              <a:t>1/8/2018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AA752-4856-4FB2-91D0-59B4DA6D8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057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D936-BD5C-4393-8688-BC8B1A399278}" type="datetimeFigureOut">
              <a:rPr lang="en-US" smtClean="0"/>
              <a:t>1/8/2018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AA752-4856-4FB2-91D0-59B4DA6D8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138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D936-BD5C-4393-8688-BC8B1A399278}" type="datetimeFigureOut">
              <a:rPr lang="en-US" smtClean="0"/>
              <a:t>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AA752-4856-4FB2-91D0-59B4DA6D8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648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D936-BD5C-4393-8688-BC8B1A399278}" type="datetimeFigureOut">
              <a:rPr lang="en-US" smtClean="0"/>
              <a:t>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AA752-4856-4FB2-91D0-59B4DA6D8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338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5D936-BD5C-4393-8688-BC8B1A399278}" type="datetimeFigureOut">
              <a:rPr lang="en-US" smtClean="0"/>
              <a:t>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AA752-4856-4FB2-91D0-59B4DA6D8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331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Android Studio Files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313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package </a:t>
            </a:r>
            <a:r>
              <a:rPr lang="en-US" dirty="0" err="1"/>
              <a:t>com.example.helloworld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import </a:t>
            </a:r>
            <a:r>
              <a:rPr lang="en-US" dirty="0"/>
              <a:t>android.support.v7.app.AppCompatActivity; import </a:t>
            </a:r>
            <a:r>
              <a:rPr lang="en-US" dirty="0" err="1"/>
              <a:t>android.os.Bundle</a:t>
            </a:r>
            <a:r>
              <a:rPr lang="en-US" dirty="0"/>
              <a:t>; </a:t>
            </a:r>
            <a:endParaRPr lang="en-US" dirty="0" smtClean="0"/>
          </a:p>
          <a:p>
            <a:pPr marL="0" indent="0">
              <a:buNone/>
            </a:pPr>
            <a:r>
              <a:rPr lang="en-US" sz="2400" dirty="0" smtClean="0"/>
              <a:t>public </a:t>
            </a:r>
            <a:r>
              <a:rPr lang="en-US" sz="2400" dirty="0"/>
              <a:t>class </a:t>
            </a:r>
            <a:r>
              <a:rPr lang="en-US" sz="2400" dirty="0" err="1"/>
              <a:t>MainActivity</a:t>
            </a:r>
            <a:r>
              <a:rPr lang="en-US" sz="2400" dirty="0"/>
              <a:t> extends </a:t>
            </a:r>
            <a:r>
              <a:rPr lang="en-US" sz="2400" dirty="0" err="1"/>
              <a:t>AppCompatActivity</a:t>
            </a:r>
            <a:r>
              <a:rPr lang="en-US" sz="2400" dirty="0"/>
              <a:t> </a:t>
            </a:r>
            <a:endParaRPr lang="en-US" sz="2400" dirty="0" smtClean="0"/>
          </a:p>
          <a:p>
            <a:pPr marL="0" indent="0">
              <a:buNone/>
            </a:pPr>
            <a:r>
              <a:rPr lang="en-US" dirty="0" smtClean="0"/>
              <a:t>{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@</a:t>
            </a:r>
            <a:r>
              <a:rPr lang="en-US" dirty="0"/>
              <a:t>Override </a:t>
            </a:r>
            <a:endParaRPr lang="en-US" dirty="0" smtClean="0"/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protected </a:t>
            </a:r>
            <a:r>
              <a:rPr lang="en-US" sz="2800" dirty="0"/>
              <a:t>void </a:t>
            </a:r>
            <a:r>
              <a:rPr lang="en-US" sz="2800" dirty="0" err="1"/>
              <a:t>onCreate</a:t>
            </a:r>
            <a:r>
              <a:rPr lang="en-US" sz="2800" dirty="0"/>
              <a:t>(Bundle </a:t>
            </a:r>
            <a:r>
              <a:rPr lang="en-US" sz="2800" dirty="0" err="1"/>
              <a:t>savedInstanceState</a:t>
            </a:r>
            <a:r>
              <a:rPr lang="en-US" sz="2800" dirty="0"/>
              <a:t>) </a:t>
            </a:r>
            <a:endParaRPr lang="en-US" sz="2800" dirty="0" smtClean="0"/>
          </a:p>
          <a:p>
            <a:pPr marL="0" indent="0">
              <a:buNone/>
            </a:pPr>
            <a:r>
              <a:rPr lang="en-US" dirty="0" smtClean="0"/>
              <a:t>{ </a:t>
            </a:r>
          </a:p>
          <a:p>
            <a:pPr marL="0" indent="0">
              <a:buNone/>
            </a:pPr>
            <a:r>
              <a:rPr lang="en-US" dirty="0" err="1" smtClean="0"/>
              <a:t>super.onCreate</a:t>
            </a:r>
            <a:r>
              <a:rPr lang="en-US" dirty="0" smtClean="0"/>
              <a:t>(</a:t>
            </a:r>
            <a:r>
              <a:rPr lang="en-US" dirty="0" err="1" smtClean="0"/>
              <a:t>savedInstanceState</a:t>
            </a:r>
            <a:r>
              <a:rPr lang="en-US" dirty="0"/>
              <a:t>); </a:t>
            </a:r>
            <a:r>
              <a:rPr lang="en-US" dirty="0" err="1"/>
              <a:t>setContentView</a:t>
            </a:r>
            <a:r>
              <a:rPr lang="en-US" dirty="0"/>
              <a:t>(</a:t>
            </a:r>
            <a:r>
              <a:rPr lang="en-US" dirty="0" err="1"/>
              <a:t>R.layout.activity_main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}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128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Here, </a:t>
            </a:r>
            <a:r>
              <a:rPr lang="en-US" i="1" dirty="0" err="1"/>
              <a:t>R.layout.activity_main</a:t>
            </a:r>
            <a:r>
              <a:rPr lang="en-US" dirty="0"/>
              <a:t> refers to the </a:t>
            </a:r>
            <a:r>
              <a:rPr lang="en-US" i="1" dirty="0"/>
              <a:t>activity_main.xml</a:t>
            </a:r>
            <a:r>
              <a:rPr lang="en-US" dirty="0"/>
              <a:t> file located in </a:t>
            </a:r>
            <a:r>
              <a:rPr lang="en-US" dirty="0" err="1"/>
              <a:t>the</a:t>
            </a:r>
            <a:r>
              <a:rPr lang="en-US" i="1" dirty="0" err="1"/>
              <a:t>res</a:t>
            </a:r>
            <a:r>
              <a:rPr lang="en-US" i="1" dirty="0"/>
              <a:t>/layout</a:t>
            </a:r>
            <a:r>
              <a:rPr lang="en-US" dirty="0"/>
              <a:t> folder. The </a:t>
            </a:r>
            <a:r>
              <a:rPr lang="en-US" i="1" dirty="0" err="1"/>
              <a:t>onCreate</a:t>
            </a:r>
            <a:r>
              <a:rPr lang="en-US" i="1" dirty="0"/>
              <a:t>()</a:t>
            </a:r>
            <a:r>
              <a:rPr lang="en-US" dirty="0"/>
              <a:t> method is one of many methods that are figured when an activity is loaded.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641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Manifest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 algn="just"/>
            <a:r>
              <a:rPr lang="en-US" sz="2800" dirty="0"/>
              <a:t>Every application must have an AndroidManifest.xml </a:t>
            </a:r>
            <a:r>
              <a:rPr lang="en-US" sz="2800" b="1" dirty="0"/>
              <a:t>file</a:t>
            </a:r>
            <a:r>
              <a:rPr lang="en-US" sz="2800" dirty="0"/>
              <a:t> (with precisely that name) in its root directory. The </a:t>
            </a:r>
            <a:r>
              <a:rPr lang="en-US" sz="2800" b="1" dirty="0"/>
              <a:t>manifest file</a:t>
            </a:r>
            <a:r>
              <a:rPr lang="en-US" sz="2800" dirty="0"/>
              <a:t> provides essential information about your app to the </a:t>
            </a:r>
            <a:r>
              <a:rPr lang="en-US" sz="2800" b="1" dirty="0"/>
              <a:t>Android</a:t>
            </a:r>
            <a:r>
              <a:rPr lang="en-US" sz="2800" dirty="0"/>
              <a:t> system, which the system must have before it can run any of the app's code.</a:t>
            </a:r>
          </a:p>
        </p:txBody>
      </p:sp>
    </p:spTree>
    <p:extLst>
      <p:ext uri="{BB962C8B-B14F-4D97-AF65-F5344CB8AC3E}">
        <p14:creationId xmlns:p14="http://schemas.microsoft.com/office/powerpoint/2010/main" val="557352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AndroidManifest.xml file in android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991600" cy="5791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 </a:t>
            </a:r>
            <a:r>
              <a:rPr lang="en-US" b="1" dirty="0"/>
              <a:t>AndroidManifest.xml file</a:t>
            </a:r>
            <a:r>
              <a:rPr lang="en-US" dirty="0"/>
              <a:t> </a:t>
            </a:r>
            <a:r>
              <a:rPr lang="en-US" i="1" dirty="0"/>
              <a:t>contains information of your package</a:t>
            </a:r>
            <a:r>
              <a:rPr lang="en-US" dirty="0"/>
              <a:t>, including components of the application such as activities, services, broadcast receivers, content providers etc</a:t>
            </a:r>
            <a:r>
              <a:rPr lang="en-US" dirty="0" smtClean="0"/>
              <a:t>.</a:t>
            </a:r>
          </a:p>
          <a:p>
            <a:r>
              <a:rPr lang="en-US" dirty="0"/>
              <a:t>It performs some other tasks also</a:t>
            </a:r>
            <a:r>
              <a:rPr lang="en-US" dirty="0" smtClean="0"/>
              <a:t>:</a:t>
            </a:r>
          </a:p>
          <a:p>
            <a:r>
              <a:rPr lang="en-US" dirty="0"/>
              <a:t>It is </a:t>
            </a:r>
            <a:r>
              <a:rPr lang="en-US" b="1" dirty="0"/>
              <a:t>responsible to protect the application</a:t>
            </a:r>
            <a:r>
              <a:rPr lang="en-US" dirty="0"/>
              <a:t> to access any protected parts by providing the permissions.</a:t>
            </a:r>
          </a:p>
          <a:p>
            <a:r>
              <a:rPr lang="en-US" dirty="0"/>
              <a:t>It also </a:t>
            </a:r>
            <a:r>
              <a:rPr lang="en-US" b="1" dirty="0"/>
              <a:t>declares the android </a:t>
            </a:r>
            <a:r>
              <a:rPr lang="en-US" b="1" dirty="0" err="1"/>
              <a:t>api</a:t>
            </a:r>
            <a:r>
              <a:rPr lang="en-US" dirty="0"/>
              <a:t> that the application is going to use.</a:t>
            </a:r>
          </a:p>
          <a:p>
            <a:r>
              <a:rPr lang="en-US" dirty="0"/>
              <a:t>It </a:t>
            </a:r>
            <a:r>
              <a:rPr lang="en-US" b="1" dirty="0"/>
              <a:t>lists the instrumentation classes</a:t>
            </a:r>
            <a:r>
              <a:rPr lang="en-US" dirty="0"/>
              <a:t>. The instrumentation classes provides profiling and other </a:t>
            </a:r>
            <a:r>
              <a:rPr lang="en-US" dirty="0" err="1"/>
              <a:t>informations</a:t>
            </a:r>
            <a:r>
              <a:rPr lang="en-US" dirty="0"/>
              <a:t>. These </a:t>
            </a:r>
            <a:r>
              <a:rPr lang="en-US" dirty="0" err="1"/>
              <a:t>informations</a:t>
            </a:r>
            <a:r>
              <a:rPr lang="en-US" dirty="0"/>
              <a:t> are removed just before the application is published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84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15000"/>
          </a:xfrm>
        </p:spPr>
        <p:txBody>
          <a:bodyPr/>
          <a:lstStyle/>
          <a:p>
            <a:r>
              <a:rPr lang="en-US" dirty="0"/>
              <a:t>This is the required xml file for all the android application and located inside the root directory</a:t>
            </a:r>
            <a:r>
              <a:rPr lang="en-US" dirty="0" smtClean="0"/>
              <a:t>.</a:t>
            </a:r>
          </a:p>
          <a:p>
            <a:r>
              <a:rPr lang="en-US" b="1" dirty="0"/>
              <a:t>A simple AndroidManifest.xml file looks like this</a:t>
            </a:r>
            <a:r>
              <a:rPr lang="en-US" dirty="0" smtClean="0"/>
              <a:t>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7128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r>
              <a:rPr lang="en-US" sz="1600" b="1" dirty="0"/>
              <a:t>&lt;manifest</a:t>
            </a:r>
            <a:r>
              <a:rPr lang="en-US" sz="1600" dirty="0"/>
              <a:t> </a:t>
            </a:r>
            <a:r>
              <a:rPr lang="en-US" sz="1600" dirty="0" err="1"/>
              <a:t>xmlns:android</a:t>
            </a:r>
            <a:r>
              <a:rPr lang="en-US" sz="1600" dirty="0"/>
              <a:t>="http://schemas.android.com/</a:t>
            </a:r>
            <a:r>
              <a:rPr lang="en-US" sz="1600" dirty="0" err="1"/>
              <a:t>apk</a:t>
            </a:r>
            <a:r>
              <a:rPr lang="en-US" sz="1600" dirty="0"/>
              <a:t>/res/android"  </a:t>
            </a:r>
            <a:endParaRPr lang="en-US" sz="1600" dirty="0" smtClean="0"/>
          </a:p>
          <a:p>
            <a:r>
              <a:rPr lang="en-US" sz="1600" dirty="0" smtClean="0"/>
              <a:t>   package="</a:t>
            </a:r>
            <a:r>
              <a:rPr lang="en-US" sz="1600" dirty="0" err="1" smtClean="0"/>
              <a:t>com.javatpoint.hello</a:t>
            </a:r>
            <a:r>
              <a:rPr lang="en-US" sz="1600" dirty="0" smtClean="0"/>
              <a:t>"  </a:t>
            </a:r>
          </a:p>
          <a:p>
            <a:r>
              <a:rPr lang="en-US" sz="1600" dirty="0"/>
              <a:t>    </a:t>
            </a:r>
            <a:r>
              <a:rPr lang="en-US" sz="1600" dirty="0" err="1"/>
              <a:t>android:versionCode</a:t>
            </a:r>
            <a:r>
              <a:rPr lang="en-US" sz="1600" dirty="0"/>
              <a:t>="1"  </a:t>
            </a:r>
          </a:p>
          <a:p>
            <a:r>
              <a:rPr lang="en-US" sz="1600" dirty="0"/>
              <a:t>    </a:t>
            </a:r>
            <a:r>
              <a:rPr lang="en-US" sz="1600" dirty="0" err="1"/>
              <a:t>android:versionName</a:t>
            </a:r>
            <a:r>
              <a:rPr lang="en-US" sz="1600" dirty="0"/>
              <a:t>="1.0" </a:t>
            </a:r>
            <a:r>
              <a:rPr lang="en-US" sz="1600" b="1" dirty="0"/>
              <a:t>&gt;</a:t>
            </a:r>
            <a:r>
              <a:rPr lang="en-US" sz="1600" dirty="0"/>
              <a:t>    </a:t>
            </a:r>
          </a:p>
          <a:p>
            <a:r>
              <a:rPr lang="en-US" sz="1600" dirty="0" smtClean="0"/>
              <a:t>  </a:t>
            </a:r>
            <a:r>
              <a:rPr lang="en-US" sz="1600" dirty="0"/>
              <a:t>  </a:t>
            </a:r>
            <a:r>
              <a:rPr lang="en-US" sz="1600" b="1" dirty="0"/>
              <a:t>&lt;uses-</a:t>
            </a:r>
            <a:r>
              <a:rPr lang="en-US" sz="1600" b="1" dirty="0" err="1"/>
              <a:t>sdk</a:t>
            </a:r>
            <a:r>
              <a:rPr lang="en-US" sz="1600" dirty="0"/>
              <a:t>  </a:t>
            </a:r>
          </a:p>
          <a:p>
            <a:r>
              <a:rPr lang="en-US" sz="1600" dirty="0" smtClean="0"/>
              <a:t>    </a:t>
            </a:r>
            <a:r>
              <a:rPr lang="en-US" sz="1600" dirty="0"/>
              <a:t>    </a:t>
            </a:r>
            <a:r>
              <a:rPr lang="en-US" sz="1600" dirty="0" err="1"/>
              <a:t>android:minSdkVersion</a:t>
            </a:r>
            <a:r>
              <a:rPr lang="en-US" sz="1600" dirty="0"/>
              <a:t>="8"  </a:t>
            </a:r>
          </a:p>
          <a:p>
            <a:r>
              <a:rPr lang="en-US" sz="1600" dirty="0" smtClean="0"/>
              <a:t>     </a:t>
            </a:r>
            <a:r>
              <a:rPr lang="en-US" sz="1600" dirty="0"/>
              <a:t>   </a:t>
            </a:r>
            <a:r>
              <a:rPr lang="en-US" sz="1600" dirty="0" err="1"/>
              <a:t>android:targetSdkVersion</a:t>
            </a:r>
            <a:r>
              <a:rPr lang="en-US" sz="1600" dirty="0"/>
              <a:t>="15" </a:t>
            </a:r>
            <a:r>
              <a:rPr lang="en-US" sz="1600" b="1" dirty="0"/>
              <a:t>/&gt;</a:t>
            </a:r>
            <a:r>
              <a:rPr lang="en-US" sz="1600" dirty="0"/>
              <a:t>    </a:t>
            </a:r>
          </a:p>
          <a:p>
            <a:r>
              <a:rPr lang="en-US" sz="1600" dirty="0" smtClean="0"/>
              <a:t>   </a:t>
            </a:r>
            <a:r>
              <a:rPr lang="en-US" sz="1600" dirty="0"/>
              <a:t> </a:t>
            </a:r>
            <a:r>
              <a:rPr lang="en-US" sz="1600" b="1" dirty="0"/>
              <a:t>&lt;application</a:t>
            </a:r>
            <a:r>
              <a:rPr lang="en-US" sz="1600" dirty="0"/>
              <a:t>  </a:t>
            </a:r>
          </a:p>
          <a:p>
            <a:r>
              <a:rPr lang="en-US" sz="1600" dirty="0" smtClean="0"/>
              <a:t>       </a:t>
            </a:r>
            <a:r>
              <a:rPr lang="en-US" sz="1600" dirty="0"/>
              <a:t> </a:t>
            </a:r>
            <a:r>
              <a:rPr lang="en-US" sz="1600" dirty="0" err="1"/>
              <a:t>android:icon</a:t>
            </a:r>
            <a:r>
              <a:rPr lang="en-US" sz="1600" dirty="0"/>
              <a:t>="@</a:t>
            </a:r>
            <a:r>
              <a:rPr lang="en-US" sz="1600" dirty="0" err="1"/>
              <a:t>drawable</a:t>
            </a:r>
            <a:r>
              <a:rPr lang="en-US" sz="1600" dirty="0"/>
              <a:t>/</a:t>
            </a:r>
            <a:r>
              <a:rPr lang="en-US" sz="1600" dirty="0" err="1"/>
              <a:t>ic_launcher</a:t>
            </a:r>
            <a:r>
              <a:rPr lang="en-US" sz="1600" dirty="0"/>
              <a:t>"  </a:t>
            </a:r>
          </a:p>
          <a:p>
            <a:r>
              <a:rPr lang="en-US" sz="1600" dirty="0"/>
              <a:t>        </a:t>
            </a:r>
            <a:r>
              <a:rPr lang="en-US" sz="1600" dirty="0" err="1"/>
              <a:t>android:label</a:t>
            </a:r>
            <a:r>
              <a:rPr lang="en-US" sz="1600" dirty="0"/>
              <a:t>="@string/</a:t>
            </a:r>
            <a:r>
              <a:rPr lang="en-US" sz="1600" dirty="0" err="1"/>
              <a:t>app_name</a:t>
            </a:r>
            <a:r>
              <a:rPr lang="en-US" sz="1600" dirty="0"/>
              <a:t>"  </a:t>
            </a:r>
          </a:p>
          <a:p>
            <a:r>
              <a:rPr lang="en-US" sz="1600" dirty="0"/>
              <a:t>        </a:t>
            </a:r>
            <a:r>
              <a:rPr lang="en-US" sz="1600" dirty="0" err="1"/>
              <a:t>android:theme</a:t>
            </a:r>
            <a:r>
              <a:rPr lang="en-US" sz="1600" dirty="0"/>
              <a:t>="@style/</a:t>
            </a:r>
            <a:r>
              <a:rPr lang="en-US" sz="1600" dirty="0" err="1"/>
              <a:t>AppTheme</a:t>
            </a:r>
            <a:r>
              <a:rPr lang="en-US" sz="1600" dirty="0"/>
              <a:t>" </a:t>
            </a:r>
            <a:r>
              <a:rPr lang="en-US" sz="1600" b="1" dirty="0"/>
              <a:t>&gt;</a:t>
            </a:r>
            <a:r>
              <a:rPr lang="en-US" sz="1600" dirty="0"/>
              <a:t>          </a:t>
            </a:r>
            <a:endParaRPr lang="en-US" sz="1600" dirty="0" smtClean="0"/>
          </a:p>
          <a:p>
            <a:r>
              <a:rPr lang="en-US" sz="1600" b="1" dirty="0" smtClean="0"/>
              <a:t>&lt;</a:t>
            </a:r>
            <a:r>
              <a:rPr lang="en-US" sz="1600" b="1" dirty="0"/>
              <a:t>activity</a:t>
            </a:r>
            <a:r>
              <a:rPr lang="en-US" sz="1600" dirty="0"/>
              <a:t>  </a:t>
            </a:r>
          </a:p>
          <a:p>
            <a:r>
              <a:rPr lang="en-US" sz="1600" dirty="0"/>
              <a:t>            </a:t>
            </a:r>
            <a:r>
              <a:rPr lang="en-US" sz="1600" dirty="0" err="1"/>
              <a:t>android:name</a:t>
            </a:r>
            <a:r>
              <a:rPr lang="en-US" sz="1600" dirty="0"/>
              <a:t>=".</a:t>
            </a:r>
            <a:r>
              <a:rPr lang="en-US" sz="1600" dirty="0" err="1"/>
              <a:t>MainActivity</a:t>
            </a:r>
            <a:r>
              <a:rPr lang="en-US" sz="1600" dirty="0"/>
              <a:t>"  </a:t>
            </a:r>
          </a:p>
          <a:p>
            <a:r>
              <a:rPr lang="en-US" sz="1600" dirty="0"/>
              <a:t>            </a:t>
            </a:r>
            <a:r>
              <a:rPr lang="en-US" sz="1600" dirty="0" err="1"/>
              <a:t>android:label</a:t>
            </a:r>
            <a:r>
              <a:rPr lang="en-US" sz="1600" dirty="0"/>
              <a:t>="@string/</a:t>
            </a:r>
            <a:r>
              <a:rPr lang="en-US" sz="1600" dirty="0" err="1"/>
              <a:t>title_activity_main</a:t>
            </a:r>
            <a:r>
              <a:rPr lang="en-US" sz="1600" dirty="0"/>
              <a:t>" </a:t>
            </a:r>
            <a:r>
              <a:rPr lang="en-US" sz="1600" b="1" dirty="0"/>
              <a:t>&gt;</a:t>
            </a:r>
            <a:r>
              <a:rPr lang="en-US" sz="1600" dirty="0"/>
              <a:t>  </a:t>
            </a:r>
          </a:p>
          <a:p>
            <a:r>
              <a:rPr lang="en-US" sz="1600" dirty="0"/>
              <a:t>            </a:t>
            </a:r>
            <a:r>
              <a:rPr lang="en-US" sz="1600" b="1" dirty="0"/>
              <a:t>&lt;intent-filter&gt;</a:t>
            </a:r>
            <a:r>
              <a:rPr lang="en-US" sz="1600" dirty="0"/>
              <a:t>  </a:t>
            </a:r>
          </a:p>
          <a:p>
            <a:r>
              <a:rPr lang="en-US" sz="1600" dirty="0"/>
              <a:t>                </a:t>
            </a:r>
            <a:r>
              <a:rPr lang="en-US" sz="1600" b="1" dirty="0"/>
              <a:t>&lt;action</a:t>
            </a:r>
            <a:r>
              <a:rPr lang="en-US" sz="1600" dirty="0"/>
              <a:t> </a:t>
            </a:r>
            <a:r>
              <a:rPr lang="en-US" sz="1600" dirty="0" err="1"/>
              <a:t>android:name</a:t>
            </a:r>
            <a:r>
              <a:rPr lang="en-US" sz="1600" dirty="0"/>
              <a:t>="</a:t>
            </a:r>
            <a:r>
              <a:rPr lang="en-US" sz="1600" dirty="0" err="1"/>
              <a:t>android.intent.action.MAIN</a:t>
            </a:r>
            <a:r>
              <a:rPr lang="en-US" sz="1600" dirty="0"/>
              <a:t>" </a:t>
            </a:r>
            <a:r>
              <a:rPr lang="en-US" sz="1600" b="1" dirty="0"/>
              <a:t>/&gt;</a:t>
            </a:r>
            <a:r>
              <a:rPr lang="en-US" sz="1600" dirty="0"/>
              <a:t>  </a:t>
            </a:r>
          </a:p>
          <a:p>
            <a:r>
              <a:rPr lang="en-US" sz="1600" dirty="0"/>
              <a:t>  </a:t>
            </a:r>
          </a:p>
          <a:p>
            <a:r>
              <a:rPr lang="en-US" sz="1600" dirty="0"/>
              <a:t>                </a:t>
            </a:r>
            <a:r>
              <a:rPr lang="en-US" sz="1600" b="1" dirty="0"/>
              <a:t>&lt;category</a:t>
            </a:r>
            <a:r>
              <a:rPr lang="en-US" sz="1600" dirty="0"/>
              <a:t> </a:t>
            </a:r>
            <a:r>
              <a:rPr lang="en-US" sz="1600" dirty="0" err="1"/>
              <a:t>android:name</a:t>
            </a:r>
            <a:r>
              <a:rPr lang="en-US" sz="1600" dirty="0"/>
              <a:t>="</a:t>
            </a:r>
            <a:r>
              <a:rPr lang="en-US" sz="1600" dirty="0" err="1"/>
              <a:t>android.intent.category.LAUNCHER</a:t>
            </a:r>
            <a:r>
              <a:rPr lang="en-US" sz="1600" dirty="0"/>
              <a:t>" </a:t>
            </a:r>
            <a:r>
              <a:rPr lang="en-US" sz="1600" b="1" dirty="0"/>
              <a:t>/&gt;</a:t>
            </a:r>
            <a:r>
              <a:rPr lang="en-US" sz="1600" dirty="0"/>
              <a:t>  </a:t>
            </a:r>
          </a:p>
          <a:p>
            <a:r>
              <a:rPr lang="en-US" sz="1600" dirty="0"/>
              <a:t>            </a:t>
            </a:r>
            <a:r>
              <a:rPr lang="en-US" sz="1600" b="1" dirty="0"/>
              <a:t>&lt;/intent-filter&gt;</a:t>
            </a:r>
            <a:r>
              <a:rPr lang="en-US" sz="1600" dirty="0"/>
              <a:t>  </a:t>
            </a:r>
          </a:p>
          <a:p>
            <a:r>
              <a:rPr lang="en-US" sz="1600" dirty="0"/>
              <a:t>        </a:t>
            </a:r>
            <a:r>
              <a:rPr lang="en-US" sz="1600" b="1" dirty="0"/>
              <a:t>&lt;/activity&gt;</a:t>
            </a:r>
            <a:r>
              <a:rPr lang="en-US" sz="1600" dirty="0"/>
              <a:t>  </a:t>
            </a:r>
          </a:p>
          <a:p>
            <a:r>
              <a:rPr lang="en-US" sz="1600" dirty="0"/>
              <a:t>    </a:t>
            </a:r>
            <a:r>
              <a:rPr lang="en-US" sz="1600" b="1" dirty="0"/>
              <a:t>&lt;/application&gt;</a:t>
            </a:r>
            <a:r>
              <a:rPr lang="en-US" sz="1600" dirty="0"/>
              <a:t>  </a:t>
            </a:r>
          </a:p>
          <a:p>
            <a:r>
              <a:rPr lang="en-US" sz="1600" dirty="0"/>
              <a:t>  </a:t>
            </a:r>
          </a:p>
          <a:p>
            <a:r>
              <a:rPr lang="en-US" sz="1600" b="1" dirty="0"/>
              <a:t>&lt;/manifest&gt;</a:t>
            </a:r>
            <a:r>
              <a:rPr lang="en-US" sz="1600" dirty="0"/>
              <a:t>  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508536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8674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&lt;manifest&gt;</a:t>
            </a:r>
          </a:p>
          <a:p>
            <a:r>
              <a:rPr lang="en-US" b="1" dirty="0"/>
              <a:t>manifest</a:t>
            </a:r>
            <a:r>
              <a:rPr lang="en-US" dirty="0"/>
              <a:t> is the root element of the AndroidManifest.xml file. It has </a:t>
            </a:r>
            <a:r>
              <a:rPr lang="en-US" b="1" dirty="0"/>
              <a:t>package</a:t>
            </a:r>
            <a:r>
              <a:rPr lang="en-US" dirty="0"/>
              <a:t> attribute that describes the package name of the activity class.</a:t>
            </a:r>
          </a:p>
          <a:p>
            <a:r>
              <a:rPr lang="en-US" dirty="0"/>
              <a:t>&lt;application&gt;</a:t>
            </a:r>
          </a:p>
          <a:p>
            <a:r>
              <a:rPr lang="en-US" b="1" dirty="0"/>
              <a:t>application</a:t>
            </a:r>
            <a:r>
              <a:rPr lang="en-US" dirty="0"/>
              <a:t> is the </a:t>
            </a:r>
            <a:r>
              <a:rPr lang="en-US" dirty="0" err="1"/>
              <a:t>subelement</a:t>
            </a:r>
            <a:r>
              <a:rPr lang="en-US" dirty="0"/>
              <a:t> of the manifest. It includes the namespace declaration. This element contains several </a:t>
            </a:r>
            <a:r>
              <a:rPr lang="en-US" dirty="0" err="1"/>
              <a:t>subelements</a:t>
            </a:r>
            <a:r>
              <a:rPr lang="en-US" dirty="0"/>
              <a:t> that declares the application component such as activity etc.</a:t>
            </a:r>
          </a:p>
          <a:p>
            <a:r>
              <a:rPr lang="en-US" dirty="0"/>
              <a:t>The commonly used attributes are of this element are </a:t>
            </a:r>
            <a:r>
              <a:rPr lang="en-US" b="1" dirty="0"/>
              <a:t>icon</a:t>
            </a:r>
            <a:r>
              <a:rPr lang="en-US" dirty="0"/>
              <a:t>, </a:t>
            </a:r>
            <a:r>
              <a:rPr lang="en-US" b="1" dirty="0"/>
              <a:t>label</a:t>
            </a:r>
            <a:r>
              <a:rPr lang="en-US" dirty="0"/>
              <a:t>, </a:t>
            </a:r>
            <a:r>
              <a:rPr lang="en-US" b="1" dirty="0"/>
              <a:t>theme</a:t>
            </a:r>
            <a:r>
              <a:rPr lang="en-US" dirty="0"/>
              <a:t> etc.</a:t>
            </a:r>
          </a:p>
          <a:p>
            <a:r>
              <a:rPr lang="en-US" b="1" dirty="0" err="1"/>
              <a:t>android:icon</a:t>
            </a:r>
            <a:r>
              <a:rPr lang="en-US" dirty="0"/>
              <a:t> represents the icon for all the android application components.</a:t>
            </a:r>
          </a:p>
          <a:p>
            <a:r>
              <a:rPr lang="en-US" b="1" dirty="0" err="1"/>
              <a:t>android:label</a:t>
            </a:r>
            <a:r>
              <a:rPr lang="en-US" dirty="0"/>
              <a:t> works as the default label for all the application components.</a:t>
            </a:r>
          </a:p>
          <a:p>
            <a:r>
              <a:rPr lang="en-US" b="1" dirty="0" err="1"/>
              <a:t>android:theme</a:t>
            </a:r>
            <a:r>
              <a:rPr lang="en-US" dirty="0"/>
              <a:t> represents a common theme for all the android activities.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716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&lt;activity&gt;</a:t>
            </a:r>
          </a:p>
          <a:p>
            <a:r>
              <a:rPr lang="en-US" b="1" dirty="0"/>
              <a:t>activity</a:t>
            </a:r>
            <a:r>
              <a:rPr lang="en-US" dirty="0"/>
              <a:t> is the </a:t>
            </a:r>
            <a:r>
              <a:rPr lang="en-US" dirty="0" err="1"/>
              <a:t>subelement</a:t>
            </a:r>
            <a:r>
              <a:rPr lang="en-US" dirty="0"/>
              <a:t> of application and represents an activity that must be defined in the AndroidManifest.xml file. It has many attributes such as label, name, theme, </a:t>
            </a:r>
            <a:r>
              <a:rPr lang="en-US" dirty="0" err="1"/>
              <a:t>launchMode</a:t>
            </a:r>
            <a:r>
              <a:rPr lang="en-US" dirty="0"/>
              <a:t> etc.</a:t>
            </a:r>
          </a:p>
          <a:p>
            <a:r>
              <a:rPr lang="en-US" b="1" dirty="0" err="1"/>
              <a:t>android:label</a:t>
            </a:r>
            <a:r>
              <a:rPr lang="en-US" dirty="0"/>
              <a:t> represents a label i.e. displayed on the screen.</a:t>
            </a:r>
          </a:p>
          <a:p>
            <a:r>
              <a:rPr lang="en-US" b="1" dirty="0" err="1"/>
              <a:t>android:name</a:t>
            </a:r>
            <a:r>
              <a:rPr lang="en-US" dirty="0"/>
              <a:t> represents a name for the activity class. It is required attribute.</a:t>
            </a:r>
          </a:p>
          <a:p>
            <a:r>
              <a:rPr lang="en-US" dirty="0"/>
              <a:t>&lt;intent-filter&gt;</a:t>
            </a:r>
          </a:p>
          <a:p>
            <a:r>
              <a:rPr lang="en-US" b="1" dirty="0"/>
              <a:t>intent-filter</a:t>
            </a:r>
            <a:r>
              <a:rPr lang="en-US" dirty="0"/>
              <a:t> is the sub-element of activity that describes the type of intent to which activity, service or broadcast receiver can respond to.</a:t>
            </a:r>
          </a:p>
          <a:p>
            <a:r>
              <a:rPr lang="en-US" dirty="0"/>
              <a:t>&lt;action&gt;</a:t>
            </a:r>
          </a:p>
          <a:p>
            <a:r>
              <a:rPr lang="en-US" dirty="0"/>
              <a:t>It adds an action for the intent-filter. The intent-filter must have at least one action element.</a:t>
            </a:r>
          </a:p>
          <a:p>
            <a:r>
              <a:rPr lang="en-US" dirty="0"/>
              <a:t>&lt;category&gt;</a:t>
            </a:r>
          </a:p>
          <a:p>
            <a:r>
              <a:rPr lang="en-US" dirty="0"/>
              <a:t>It adds a category name to an intent-filter.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3429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>R.java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pPr algn="just"/>
            <a:r>
              <a:rPr lang="en-US" sz="2800" b="1" dirty="0"/>
              <a:t>Android R.java</a:t>
            </a:r>
            <a:r>
              <a:rPr lang="en-US" sz="2800" dirty="0"/>
              <a:t> is </a:t>
            </a:r>
            <a:r>
              <a:rPr lang="en-US" sz="2800" i="1" dirty="0"/>
              <a:t>an auto-generated file by </a:t>
            </a:r>
            <a:r>
              <a:rPr lang="en-US" sz="2800" i="1" dirty="0" err="1"/>
              <a:t>aapt</a:t>
            </a:r>
            <a:r>
              <a:rPr lang="en-US" sz="2800" dirty="0"/>
              <a:t> (Android Asset Packaging Tool) that contains resource IDs for all the resources of res/ directory.</a:t>
            </a:r>
          </a:p>
          <a:p>
            <a:pPr algn="just"/>
            <a:r>
              <a:rPr lang="en-US" sz="2800" dirty="0"/>
              <a:t>If you create any component in the activity_main.xml file, id for the corresponding component is automatically created in this file. This id can be used in the activity source file to perform any action on the component.</a:t>
            </a:r>
          </a:p>
          <a:p>
            <a:pPr algn="just"/>
            <a:r>
              <a:rPr lang="en-US" sz="2800" b="1" dirty="0"/>
              <a:t>Note: If you delete R.jar file, android creates it automatically.</a:t>
            </a:r>
          </a:p>
          <a:p>
            <a:r>
              <a:rPr lang="en-US" dirty="0"/>
              <a:t>It includes a lot of static nested classes such as menu, id, layout, </a:t>
            </a:r>
            <a:r>
              <a:rPr lang="en-US" dirty="0" err="1"/>
              <a:t>attr</a:t>
            </a:r>
            <a:r>
              <a:rPr lang="en-US" dirty="0"/>
              <a:t>, </a:t>
            </a:r>
            <a:r>
              <a:rPr lang="en-US" dirty="0" err="1"/>
              <a:t>drawable</a:t>
            </a:r>
            <a:r>
              <a:rPr lang="en-US"/>
              <a:t>, string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073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Create Android Application</a:t>
            </a:r>
            <a:br>
              <a:rPr lang="en-US" dirty="0"/>
            </a:br>
            <a:endParaRPr lang="en-US" dirty="0"/>
          </a:p>
        </p:txBody>
      </p:sp>
      <p:pic>
        <p:nvPicPr>
          <p:cNvPr id="1026" name="Picture 2" descr="C:\Users\LENOVO\Desktop\studio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90600"/>
            <a:ext cx="84582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7737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LENOVO\Desktop\studio1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88392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2822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LENOVO\Desktop\studio1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70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8109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LENOVO\Desktop\studio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70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345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C:\Users\LENOVO\Desktop\studio1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0603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Anatomy of Android Application</a:t>
            </a:r>
            <a:br>
              <a:rPr lang="en-US" dirty="0"/>
            </a:br>
            <a:endParaRPr lang="en-US" dirty="0"/>
          </a:p>
        </p:txBody>
      </p:sp>
      <p:pic>
        <p:nvPicPr>
          <p:cNvPr id="6146" name="Picture 2" descr="C:\Users\LENOVO\Desktop\hello_word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5571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7308436"/>
              </p:ext>
            </p:extLst>
          </p:nvPr>
        </p:nvGraphicFramePr>
        <p:xfrm>
          <a:off x="533400" y="34636"/>
          <a:ext cx="8229600" cy="655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7391400"/>
              </a:tblGrid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 err="1">
                          <a:effectLst/>
                        </a:rPr>
                        <a:t>Sr.No</a:t>
                      </a:r>
                      <a:r>
                        <a:rPr lang="en-US" dirty="0">
                          <a:effectLst/>
                        </a:rPr>
                        <a:t>.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>
                          <a:effectLst/>
                        </a:rPr>
                        <a:t>Folder, File &amp; Description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b="1" dirty="0">
                          <a:solidFill>
                            <a:srgbClr val="000000"/>
                          </a:solidFill>
                          <a:effectLst/>
                        </a:rPr>
                        <a:t>Java</a:t>
                      </a:r>
                      <a:endParaRPr lang="en-US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just" fontAlgn="t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This contains the </a:t>
                      </a:r>
                      <a:r>
                        <a:rPr lang="en-US" b="1" dirty="0">
                          <a:solidFill>
                            <a:srgbClr val="000000"/>
                          </a:solidFill>
                          <a:effectLst/>
                        </a:rPr>
                        <a:t>.java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 source files for your project. By default, it includes an </a:t>
                      </a:r>
                      <a:r>
                        <a:rPr lang="en-US" i="1" dirty="0">
                          <a:solidFill>
                            <a:srgbClr val="000000"/>
                          </a:solidFill>
                          <a:effectLst/>
                        </a:rPr>
                        <a:t>MainActivity.java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 source file having an activity class that runs when your app is launched using the app icon.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</a:rPr>
                        <a:t>2</a:t>
                      </a: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b="1" dirty="0">
                          <a:solidFill>
                            <a:srgbClr val="000000"/>
                          </a:solidFill>
                          <a:effectLst/>
                        </a:rPr>
                        <a:t>res/</a:t>
                      </a:r>
                      <a:r>
                        <a:rPr lang="en-US" b="1" dirty="0" err="1">
                          <a:solidFill>
                            <a:srgbClr val="000000"/>
                          </a:solidFill>
                          <a:effectLst/>
                        </a:rPr>
                        <a:t>drawable-hdpi</a:t>
                      </a:r>
                      <a:endParaRPr lang="en-US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just" fontAlgn="t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This is a directory for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drawable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objects that are designed for high-density screens.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</a:rPr>
                        <a:t>3</a:t>
                      </a: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b="1" dirty="0">
                          <a:solidFill>
                            <a:srgbClr val="000000"/>
                          </a:solidFill>
                          <a:effectLst/>
                        </a:rPr>
                        <a:t>res/layout</a:t>
                      </a:r>
                      <a:endParaRPr lang="en-US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just" fontAlgn="t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This is a directory for files that define your app's user interface.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</a:rPr>
                        <a:t>4</a:t>
                      </a: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b="1" dirty="0">
                          <a:solidFill>
                            <a:srgbClr val="000000"/>
                          </a:solidFill>
                          <a:effectLst/>
                        </a:rPr>
                        <a:t>res/values</a:t>
                      </a:r>
                      <a:endParaRPr lang="en-US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just" fontAlgn="t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This is a directory for other various XML files that contain a collection of resources, such as strings and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colours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definitions.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b="1" dirty="0">
                          <a:solidFill>
                            <a:srgbClr val="000000"/>
                          </a:solidFill>
                          <a:effectLst/>
                        </a:rPr>
                        <a:t>AndroidManifest.xml</a:t>
                      </a:r>
                      <a:endParaRPr lang="en-US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just" fontAlgn="t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This is the manifest file which describes the fundamental characteristics of the app and defines each of its components.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</a:rPr>
                        <a:t>6</a:t>
                      </a: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b="1" dirty="0" err="1">
                          <a:solidFill>
                            <a:srgbClr val="000000"/>
                          </a:solidFill>
                          <a:effectLst/>
                        </a:rPr>
                        <a:t>Build.gradle</a:t>
                      </a:r>
                      <a:endParaRPr lang="en-US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just" fontAlgn="t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This is an auto generated file which contains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compileSdkVersion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,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buildToolsVersion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,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applicationId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,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minSdkVersion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,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targetSdkVersion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,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versionCode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 and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effectLst/>
                        </a:rPr>
                        <a:t>versionName</a:t>
                      </a:r>
                      <a:endParaRPr lang="en-US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5855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Main Activity File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839200" cy="4525963"/>
          </a:xfrm>
        </p:spPr>
        <p:txBody>
          <a:bodyPr/>
          <a:lstStyle/>
          <a:p>
            <a:pPr algn="just"/>
            <a:r>
              <a:rPr lang="en-US" dirty="0"/>
              <a:t>The main activity code is a Java file </a:t>
            </a:r>
            <a:r>
              <a:rPr lang="en-US" b="1" dirty="0"/>
              <a:t>MainActivity.java</a:t>
            </a:r>
            <a:r>
              <a:rPr lang="en-US" dirty="0"/>
              <a:t>. This is the actual application file which ultimately gets converted to a </a:t>
            </a:r>
            <a:r>
              <a:rPr lang="en-US" dirty="0" err="1"/>
              <a:t>Dalvik</a:t>
            </a:r>
            <a:r>
              <a:rPr lang="en-US" dirty="0"/>
              <a:t> executable and runs your application. Following is the default code generated by the application wizard for </a:t>
            </a:r>
            <a:r>
              <a:rPr lang="en-US" i="1" dirty="0"/>
              <a:t>Hello World!</a:t>
            </a:r>
            <a:r>
              <a:rPr lang="en-US" dirty="0"/>
              <a:t> application −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268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227</Words>
  <Application>Microsoft Office PowerPoint</Application>
  <PresentationFormat>On-screen Show (4:3)</PresentationFormat>
  <Paragraphs>95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Android Studio Files</vt:lpstr>
      <vt:lpstr>Create Android Application </vt:lpstr>
      <vt:lpstr>PowerPoint Presentation</vt:lpstr>
      <vt:lpstr>PowerPoint Presentation</vt:lpstr>
      <vt:lpstr>PowerPoint Presentation</vt:lpstr>
      <vt:lpstr>PowerPoint Presentation</vt:lpstr>
      <vt:lpstr>Anatomy of Android Application </vt:lpstr>
      <vt:lpstr>PowerPoint Presentation</vt:lpstr>
      <vt:lpstr>The Main Activity File </vt:lpstr>
      <vt:lpstr>PowerPoint Presentation</vt:lpstr>
      <vt:lpstr>PowerPoint Presentation</vt:lpstr>
      <vt:lpstr>Manifest File</vt:lpstr>
      <vt:lpstr>AndroidManifest.xml file in android </vt:lpstr>
      <vt:lpstr>Next</vt:lpstr>
      <vt:lpstr>PowerPoint Presentation</vt:lpstr>
      <vt:lpstr>Cont..</vt:lpstr>
      <vt:lpstr>Cont..</vt:lpstr>
      <vt:lpstr>R.java File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Android Studio Files</dc:title>
  <dc:creator>LENOVO</dc:creator>
  <cp:lastModifiedBy>LENOVO</cp:lastModifiedBy>
  <cp:revision>8</cp:revision>
  <dcterms:created xsi:type="dcterms:W3CDTF">2018-01-08T02:14:25Z</dcterms:created>
  <dcterms:modified xsi:type="dcterms:W3CDTF">2018-01-09T07:00:42Z</dcterms:modified>
</cp:coreProperties>
</file>